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70" r:id="rId6"/>
    <p:sldId id="268" r:id="rId7"/>
    <p:sldId id="260" r:id="rId8"/>
    <p:sldId id="261" r:id="rId9"/>
    <p:sldId id="269" r:id="rId10"/>
    <p:sldId id="262" r:id="rId11"/>
    <p:sldId id="263" r:id="rId12"/>
    <p:sldId id="264" r:id="rId13"/>
    <p:sldId id="271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Oakes [gro3]" initials="GO[" lastIdx="2" clrIdx="0">
    <p:extLst>
      <p:ext uri="{19B8F6BF-5375-455C-9EA6-DF929625EA0E}">
        <p15:presenceInfo xmlns:p15="http://schemas.microsoft.com/office/powerpoint/2012/main" userId="S::gro3@aber.ac.uk::bb88a7b3-c316-4e61-bbf1-0d62c83d9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D93F-D513-784A-9B93-21AA8F8CC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58971-5282-DD40-A6F3-F1710D4B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279B-6186-A240-9998-BBFE7FF2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CFDCF-2682-DF4C-A213-E526D7A0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96B1-FF77-194E-8E63-495B6BD7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89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0655-DB3C-0047-BB5D-A08B1D31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71EAE-B550-6743-8FE1-B8196733D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EFB5-641B-E345-9188-4A2B27A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FCEF-A49C-B24A-B60B-FE7B764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D3DC-2825-3548-9AF2-30C8A16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21CE-8F26-DA48-84AA-8179C4793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CDF24-5099-CE41-B58E-CBFA5F7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D0E5-4C99-074F-A6B5-F207838A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FB89-6C79-6741-83BC-A1F99567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7496B-E6C4-6D47-AF03-59F22A9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40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9F09-1A5E-8D42-BDFB-FDA6D0FF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E73-C658-4040-8EA9-CB0C3A74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9EBF-56F4-9E47-B78A-7E889CBB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4850-29A3-9A4B-B0E8-124831CC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E318-C30A-F140-99C6-96F551BC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10E7-B0CF-A54D-9EB7-E1ED0E6F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1DE7-50E8-6946-B7FC-9433AAEF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7E8D-4BA1-154E-A452-C69D0046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4F905-F204-9143-BDFD-B782AD32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1E7C-B6D3-8A41-9FD5-800750C5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7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EBB1-51CA-DB48-844B-2531F60F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265AC-BFBA-B440-ABA6-68EB9DADB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142CE-490D-7C4C-8B32-E5A969CD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ACCE0-A6CB-C545-9688-0A6D653D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C86D-4A1A-DA49-A46E-97BA4AB9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E01D-7B57-764F-9DD9-13BF862C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26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4DE7-02E5-6B43-A7B2-DE18C6C7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D7CA-E183-A44B-B691-6CBF991A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C4F1-477C-2841-867C-96E57D42F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AA5D-A457-3244-A05D-394737C6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3B0D17-2569-E74E-9E73-D3A425BC5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5AD0B-030F-2A41-9024-7E28B34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15B3-847C-3848-95CF-E3F3819A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4D205-B314-B74D-A575-CADDCDB4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1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D70C-557A-F94F-9791-483F06DA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07CB-829F-044D-BC66-FACC063F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C298-D34A-944F-BAF9-3ECE3911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91667-F0E2-E14B-9981-F504ABBB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24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877CD-8615-E24A-A6C8-7ECF368B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B2A04-5D7A-F946-B53B-1793C0E5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D629-DD26-ED4D-8C52-EDC4C11B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9589-E993-F445-8357-77CD0F4A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0235-9DB0-6843-BE88-7745F757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40B64-CF45-5F47-AD82-216D9A10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C2083-B81E-B64E-8ACA-6B12FC43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CC199-7B9F-6040-AA74-A75317C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4438-FA9E-2D42-B679-D3325792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71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7AA-5F45-0C43-9C76-95FCCA77F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DC62A-5288-A14E-B0C7-D6C2BFD9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F81CC-952A-204C-A110-7D04A5A5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697D9-7AB1-0443-97F3-9C1C8FE7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ACD11-C461-C645-9F85-A9F7E29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90C99-294F-314A-8F21-9EF61FEB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7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006F2-AEAA-E44C-A00C-CFC9F55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3E24A-A447-3543-A131-6D05EF94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FCF6-0A3E-4340-B743-4A398B13F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2398C-96A7-E344-9102-345B910B4BE2}" type="datetimeFigureOut">
              <a:rPr lang="en-GB" smtClean="0"/>
              <a:t>11/12/2020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02C9-3ADF-464F-8C0C-7799FCA4E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F2F11-5005-3B4C-8DAC-5D0D2162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8F4F6-A4B5-1C4D-A64F-2E5159DB1E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F2FC6FA6-E80F-F244-9987-DD0F4587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E328C-5427-694A-9554-DB7B945C2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2562"/>
            <a:ext cx="9144000" cy="927401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80000"/>
                    </a:srgbClr>
                  </a:outerShdw>
                </a:effectLst>
              </a:rPr>
              <a:t>The Region Growing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41C5-E17F-9E46-96D1-4485A916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528" y="3715859"/>
            <a:ext cx="3167449" cy="603149"/>
          </a:xfrm>
        </p:spPr>
        <p:txBody>
          <a:bodyPr>
            <a:normAutofit/>
          </a:bodyPr>
          <a:lstStyle/>
          <a:p>
            <a:r>
              <a:rPr lang="en-GB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Greg Oakes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0E3BA-4286-164D-9763-E8507F24C764}"/>
              </a:ext>
            </a:extLst>
          </p:cNvPr>
          <p:cNvCxnSpPr>
            <a:cxnSpLocks/>
          </p:cNvCxnSpPr>
          <p:nvPr/>
        </p:nvCxnSpPr>
        <p:spPr>
          <a:xfrm flipH="1" flipV="1">
            <a:off x="2594919" y="5128056"/>
            <a:ext cx="518984" cy="444841"/>
          </a:xfrm>
          <a:prstGeom prst="straightConnector1">
            <a:avLst/>
          </a:prstGeom>
          <a:ln w="857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ign in the dark&#10;&#10;Description automatically generated">
            <a:extLst>
              <a:ext uri="{FF2B5EF4-FFF2-40B4-BE49-F238E27FC236}">
                <a16:creationId xmlns:a16="http://schemas.microsoft.com/office/drawing/2014/main" id="{06B4A08E-E8EA-0D41-A163-174FC2A4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209" y="6092525"/>
            <a:ext cx="2929581" cy="6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BBE4F1-EBEB-6346-9B06-20817DF5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8" y="-99391"/>
            <a:ext cx="9905998" cy="1478570"/>
          </a:xfrm>
        </p:spPr>
        <p:txBody>
          <a:bodyPr/>
          <a:lstStyle/>
          <a:p>
            <a:r>
              <a:rPr lang="en-GB" dirty="0"/>
              <a:t>Principle Of Operation – Colour Distance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FD613EA-391F-8A47-B080-E6890A51A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870" y="928368"/>
            <a:ext cx="4705272" cy="427413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9D9D16-C3E6-FF45-84C8-89CE27383EF2}"/>
              </a:ext>
            </a:extLst>
          </p:cNvPr>
          <p:cNvSpPr txBox="1">
            <a:spLocks/>
          </p:cNvSpPr>
          <p:nvPr/>
        </p:nvSpPr>
        <p:spPr>
          <a:xfrm>
            <a:off x="397858" y="1253331"/>
            <a:ext cx="6229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Pixels which have a similar colour will be expected to appear close to the user clicked pixel in the feature space.</a:t>
            </a:r>
          </a:p>
          <a:p>
            <a:r>
              <a:rPr lang="en-GB" sz="2400" dirty="0"/>
              <a:t>These similar pixels will therefore have a low colour distance.</a:t>
            </a:r>
          </a:p>
          <a:p>
            <a:r>
              <a:rPr lang="en-GB" sz="2400" dirty="0"/>
              <a:t>This is independent of where those pixels are spatially within the neighbourhood window.</a:t>
            </a:r>
          </a:p>
        </p:txBody>
      </p:sp>
      <p:pic>
        <p:nvPicPr>
          <p:cNvPr id="10" name="Picture 9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76D738C-DD64-2344-B2D3-3D06FD9B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9544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7705D51E-CEFE-E44C-9431-E6B9D29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36A3B-1F0F-AC4D-AB32-18A74AB8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63" y="-11483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Spatial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02DB-2ADE-924D-A237-06E24C631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3" y="1328692"/>
            <a:ext cx="547314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Pixels are spatially weighted based on far away they are from the user clicked pixel. </a:t>
            </a:r>
          </a:p>
          <a:p>
            <a:r>
              <a:rPr lang="en-GB" sz="2400" dirty="0"/>
              <a:t>Pixels further away from the user’s click, which may be a similar colour but a different object have their colour distance increased.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2F7D59-AC02-B341-A812-461A2237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6748052" y="1328692"/>
            <a:ext cx="2662974" cy="25884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F61C9C-CAD6-5D4C-932A-516C71FAE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8055" y="3917092"/>
            <a:ext cx="2849645" cy="2588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59A302-F87D-1846-94AC-3048FF55C4A5}"/>
              </a:ext>
            </a:extLst>
          </p:cNvPr>
          <p:cNvSpPr/>
          <p:nvPr/>
        </p:nvSpPr>
        <p:spPr>
          <a:xfrm rot="19120720">
            <a:off x="8516039" y="1310560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9EE8D8-D985-984D-B8FC-65BB116CA393}"/>
              </a:ext>
            </a:extLst>
          </p:cNvPr>
          <p:cNvSpPr/>
          <p:nvPr/>
        </p:nvSpPr>
        <p:spPr>
          <a:xfrm rot="19120720">
            <a:off x="7498443" y="1245166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1CF2B8-DB45-9044-856A-9AF5F8594ECD}"/>
              </a:ext>
            </a:extLst>
          </p:cNvPr>
          <p:cNvSpPr/>
          <p:nvPr/>
        </p:nvSpPr>
        <p:spPr>
          <a:xfrm rot="19120720">
            <a:off x="10616508" y="3898047"/>
            <a:ext cx="803189" cy="129629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C6A33-973B-6246-9CC4-C95D1259F0AB}"/>
              </a:ext>
            </a:extLst>
          </p:cNvPr>
          <p:cNvSpPr/>
          <p:nvPr/>
        </p:nvSpPr>
        <p:spPr>
          <a:xfrm rot="19120720">
            <a:off x="9662259" y="3878911"/>
            <a:ext cx="809023" cy="11651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5F5B0-B8A6-6A4E-92FC-59D38FBF724E}"/>
              </a:ext>
            </a:extLst>
          </p:cNvPr>
          <p:cNvSpPr txBox="1"/>
          <p:nvPr/>
        </p:nvSpPr>
        <p:spPr>
          <a:xfrm>
            <a:off x="9892963" y="2469754"/>
            <a:ext cx="2011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Negatively Weighted Colour Distance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84BD7-E07D-A14A-9E60-98BB0B3C7F36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10009594" y="3370010"/>
            <a:ext cx="238911" cy="59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8A722-6084-4844-BF1B-677D2EABCE52}"/>
              </a:ext>
            </a:extLst>
          </p:cNvPr>
          <p:cNvCxnSpPr>
            <a:cxnSpLocks/>
          </p:cNvCxnSpPr>
          <p:nvPr/>
        </p:nvCxnSpPr>
        <p:spPr>
          <a:xfrm>
            <a:off x="10585174" y="3393084"/>
            <a:ext cx="184494" cy="617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A4E125-B702-E847-A5D5-45B712C6576D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433514" y="2115408"/>
            <a:ext cx="725503" cy="3566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DA250E-70D2-5146-ABEC-F221F072DB17}"/>
              </a:ext>
            </a:extLst>
          </p:cNvPr>
          <p:cNvCxnSpPr>
            <a:cxnSpLocks/>
          </p:cNvCxnSpPr>
          <p:nvPr/>
        </p:nvCxnSpPr>
        <p:spPr>
          <a:xfrm>
            <a:off x="8325908" y="2223495"/>
            <a:ext cx="1520768" cy="60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67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5896232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colour distance image has a user defined threshold applied to determine pixels which are similar after weighting.</a:t>
            </a:r>
          </a:p>
          <a:p>
            <a:r>
              <a:rPr lang="en-GB" sz="2400" dirty="0"/>
              <a:t>The user defined threshold value determines how like or unlike pixels need to be to be considered as one feature. </a:t>
            </a:r>
          </a:p>
          <a:p>
            <a:r>
              <a:rPr lang="en-GB" sz="2400" dirty="0"/>
              <a:t>The threshold Value is dependent on the input imagery.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AA652E-9B6C-EA4C-A400-C29701EF03A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613" y="1046880"/>
            <a:ext cx="2503049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2153F9-DAAE-F54B-AD89-6F84FE5AB7A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24662" y="2770348"/>
            <a:ext cx="2503048" cy="2338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974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A3D01442-1D49-DF4F-8052-6B441D31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029DA-ABB7-7A46-AB37-23323D37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4" y="10776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Colour Distance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3A7-28AA-6642-92E9-BBE260D0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4" y="1597025"/>
            <a:ext cx="1160774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range of pixel values in the input image determines the threshold value which should be used, and a suggestion is automatically provided.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602F4FB8-4935-5544-B15E-F63B38009C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7" y="2422694"/>
            <a:ext cx="2880000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B7991-266A-554F-84E5-A9133B809B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00" y="2422694"/>
            <a:ext cx="2700000" cy="270000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C78EE82-F5BE-4645-AE63-A50A1301A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14" y="2422694"/>
            <a:ext cx="2862651" cy="27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691B1E-A6E3-C74F-9765-CD90312673AF}"/>
              </a:ext>
            </a:extLst>
          </p:cNvPr>
          <p:cNvSpPr txBox="1"/>
          <p:nvPr/>
        </p:nvSpPr>
        <p:spPr>
          <a:xfrm>
            <a:off x="1137046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Sentinel 1 - 15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670AC-43F4-2749-9E51-7CE699A7732F}"/>
              </a:ext>
            </a:extLst>
          </p:cNvPr>
          <p:cNvSpPr txBox="1"/>
          <p:nvPr/>
        </p:nvSpPr>
        <p:spPr>
          <a:xfrm>
            <a:off x="5070586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Landsat 8 - 300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C55F8-5B16-004B-8480-A59088E6B835}"/>
              </a:ext>
            </a:extLst>
          </p:cNvPr>
          <p:cNvSpPr txBox="1"/>
          <p:nvPr/>
        </p:nvSpPr>
        <p:spPr>
          <a:xfrm>
            <a:off x="9069198" y="4637069"/>
            <a:ext cx="1977081" cy="369332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Planet Labs – 175</a:t>
            </a:r>
          </a:p>
        </p:txBody>
      </p:sp>
    </p:spTree>
    <p:extLst>
      <p:ext uri="{BB962C8B-B14F-4D97-AF65-F5344CB8AC3E}">
        <p14:creationId xmlns:p14="http://schemas.microsoft.com/office/powerpoint/2010/main" val="83492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B0D3B-A4C3-2A45-AC8E-0C54315F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0178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Principle Of Operation – Vector Dataset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2983-8901-3042-8EEB-925734E6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67207"/>
            <a:ext cx="6695661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plugin will commonly identify many objects, containing similar pixels, as well as some single pixels. </a:t>
            </a:r>
          </a:p>
          <a:p>
            <a:r>
              <a:rPr lang="en-GB" sz="2400" dirty="0"/>
              <a:t>To remove these an intersection is made between the user clicked point and the vector dataset. </a:t>
            </a:r>
          </a:p>
          <a:p>
            <a:r>
              <a:rPr lang="en-GB" sz="2400" dirty="0"/>
              <a:t>These leaves a digitised feature at the location the user has clicked containing similarly coloured pixels.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420D4-0C6B-2040-BF24-52D9ECEFF06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4034" y="935939"/>
            <a:ext cx="3680254" cy="406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B9552D26-78B8-0041-BB49-A62D0727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542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C0CF3A9-BF42-134B-BBC4-2D0C9C1D7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375189"/>
            <a:ext cx="12188687" cy="1478126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4B87-BD57-2E45-A3AE-7228DBEA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62" y="0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Identified Pixels in the LAB Feature Space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6BA1A6-F541-5B4D-BD24-735919B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40" y="1034244"/>
            <a:ext cx="9810922" cy="3644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C837E-8011-EE41-AE9A-8455B95B6424}"/>
              </a:ext>
            </a:extLst>
          </p:cNvPr>
          <p:cNvSpPr/>
          <p:nvPr/>
        </p:nvSpPr>
        <p:spPr>
          <a:xfrm>
            <a:off x="3549650" y="4626584"/>
            <a:ext cx="5853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Pixels which have been digitised with the tool can be seen to cluster around the location of the user’s mouse click. </a:t>
            </a:r>
          </a:p>
        </p:txBody>
      </p:sp>
    </p:spTree>
    <p:extLst>
      <p:ext uri="{BB962C8B-B14F-4D97-AF65-F5344CB8AC3E}">
        <p14:creationId xmlns:p14="http://schemas.microsoft.com/office/powerpoint/2010/main" val="333583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Purpose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purpose of this QGIS Plugin is to allow a user to click anywhere within an RGB drone image and similarly coloured pixels ill automatically selected.</a:t>
            </a:r>
          </a:p>
          <a:p>
            <a:r>
              <a:rPr lang="en-GB" dirty="0"/>
              <a:t>This provides a quick and easy way to generate training data which can be used for image classification.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629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CA68BBC6-3B40-614C-AC9C-D3016AF6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715863-FFF3-054B-B877-1A63B51EA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" y="-86813"/>
            <a:ext cx="4722341" cy="1043175"/>
          </a:xfrm>
        </p:spPr>
        <p:txBody>
          <a:bodyPr>
            <a:normAutofit/>
          </a:bodyPr>
          <a:lstStyle/>
          <a:p>
            <a:r>
              <a:rPr lang="en-GB" dirty="0"/>
              <a:t>Main 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CED96-E096-594D-91D9-412341360219}"/>
              </a:ext>
            </a:extLst>
          </p:cNvPr>
          <p:cNvSpPr txBox="1"/>
          <p:nvPr/>
        </p:nvSpPr>
        <p:spPr>
          <a:xfrm>
            <a:off x="8688379" y="222549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 Input Imagery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A5B39-08CB-284D-8340-FA671BE386DB}"/>
              </a:ext>
            </a:extLst>
          </p:cNvPr>
          <p:cNvSpPr txBox="1"/>
          <p:nvPr/>
        </p:nvSpPr>
        <p:spPr>
          <a:xfrm>
            <a:off x="35641" y="2959907"/>
            <a:ext cx="2720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Size of the neighbourhood to grow around the clicked point to search for like pixels. A suggested Neighbourhood size is automatically entered when an image type is selected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4E6B-DE90-D149-940D-3F38A4EEA363}"/>
              </a:ext>
            </a:extLst>
          </p:cNvPr>
          <p:cNvSpPr txBox="1"/>
          <p:nvPr/>
        </p:nvSpPr>
        <p:spPr>
          <a:xfrm>
            <a:off x="9180388" y="2115324"/>
            <a:ext cx="26196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Like Pixel Threshold, a higher value will include more dissimilar pixels, a lower value gives a stricter selection of like pixels.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D8007-7E37-844C-8F81-D8BED37FA715}"/>
              </a:ext>
            </a:extLst>
          </p:cNvPr>
          <p:cNvSpPr txBox="1"/>
          <p:nvPr/>
        </p:nvSpPr>
        <p:spPr>
          <a:xfrm>
            <a:off x="67690" y="5398578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Vector filename. This will be saved ion the same directory as the input imagery.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996CC-8140-A942-B412-690349830416}"/>
              </a:ext>
            </a:extLst>
          </p:cNvPr>
          <p:cNvSpPr txBox="1"/>
          <p:nvPr/>
        </p:nvSpPr>
        <p:spPr>
          <a:xfrm>
            <a:off x="9124678" y="4189354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existing shapefile that you have started to digitise.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BDEBA-7C90-4C4C-91B8-47CCE6D92AEB}"/>
              </a:ext>
            </a:extLst>
          </p:cNvPr>
          <p:cNvCxnSpPr>
            <a:cxnSpLocks/>
          </p:cNvCxnSpPr>
          <p:nvPr/>
        </p:nvCxnSpPr>
        <p:spPr>
          <a:xfrm flipV="1">
            <a:off x="2600872" y="3270530"/>
            <a:ext cx="371579" cy="19843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72176B-D47B-434A-8B17-662F777CD1A0}"/>
              </a:ext>
            </a:extLst>
          </p:cNvPr>
          <p:cNvCxnSpPr>
            <a:cxnSpLocks/>
          </p:cNvCxnSpPr>
          <p:nvPr/>
        </p:nvCxnSpPr>
        <p:spPr>
          <a:xfrm flipV="1">
            <a:off x="2457667" y="3862557"/>
            <a:ext cx="2054698" cy="165477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AA9A4D-FD5C-A547-BB56-D61F1A030F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23245" y="407215"/>
            <a:ext cx="1065134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40E70-D02D-CE46-AE57-9ED4BDB35535}"/>
              </a:ext>
            </a:extLst>
          </p:cNvPr>
          <p:cNvCxnSpPr>
            <a:cxnSpLocks/>
          </p:cNvCxnSpPr>
          <p:nvPr/>
        </p:nvCxnSpPr>
        <p:spPr>
          <a:xfrm flipH="1">
            <a:off x="5436704" y="2761969"/>
            <a:ext cx="3596087" cy="781368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60E3D0-01B7-4A42-A5C8-51737BF6B1EC}"/>
              </a:ext>
            </a:extLst>
          </p:cNvPr>
          <p:cNvCxnSpPr>
            <a:cxnSpLocks/>
          </p:cNvCxnSpPr>
          <p:nvPr/>
        </p:nvCxnSpPr>
        <p:spPr>
          <a:xfrm flipH="1" flipV="1">
            <a:off x="6758609" y="4222030"/>
            <a:ext cx="2229483" cy="42898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EEE932-8B26-3C40-84AC-55DE4DF21E29}"/>
              </a:ext>
            </a:extLst>
          </p:cNvPr>
          <p:cNvSpPr txBox="1"/>
          <p:nvPr/>
        </p:nvSpPr>
        <p:spPr>
          <a:xfrm>
            <a:off x="67690" y="779571"/>
            <a:ext cx="2720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Image Type, Either RGB Drone Image, Sentinel 1 3 band image (usually VV, VH and VV/VH), or multispectral optical (Landsat, Sentinel 2 or </a:t>
            </a:r>
            <a:r>
              <a:rPr lang="en-GB" dirty="0" err="1"/>
              <a:t>PlanetLabs</a:t>
            </a:r>
            <a:r>
              <a:rPr lang="en-GB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FC14EE-8484-1345-95E4-57148B041227}"/>
              </a:ext>
            </a:extLst>
          </p:cNvPr>
          <p:cNvCxnSpPr>
            <a:cxnSpLocks/>
          </p:cNvCxnSpPr>
          <p:nvPr/>
        </p:nvCxnSpPr>
        <p:spPr>
          <a:xfrm>
            <a:off x="2457667" y="1415996"/>
            <a:ext cx="2744796" cy="9436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BCB140-B385-9B49-BA2B-AC8326AA6EC3}"/>
              </a:ext>
            </a:extLst>
          </p:cNvPr>
          <p:cNvSpPr txBox="1"/>
          <p:nvPr/>
        </p:nvSpPr>
        <p:spPr>
          <a:xfrm>
            <a:off x="8988092" y="743979"/>
            <a:ext cx="261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Band combination selection for multiband optical imagery. This can be dynamically updated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AE0099-E29F-2745-82F4-54ABEE2912E1}"/>
              </a:ext>
            </a:extLst>
          </p:cNvPr>
          <p:cNvCxnSpPr>
            <a:cxnSpLocks/>
          </p:cNvCxnSpPr>
          <p:nvPr/>
        </p:nvCxnSpPr>
        <p:spPr>
          <a:xfrm flipH="1">
            <a:off x="6758609" y="1363038"/>
            <a:ext cx="2274182" cy="1479573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21A52E6D-C09F-EF4F-9EDD-6F2A514A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638696-2493-1349-836F-DA8EFDC7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84" y="743979"/>
            <a:ext cx="5692363" cy="611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263ED-6D69-3D40-834C-2E38ABCD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07"/>
            <a:ext cx="9905998" cy="1478570"/>
          </a:xfrm>
        </p:spPr>
        <p:txBody>
          <a:bodyPr/>
          <a:lstStyle/>
          <a:p>
            <a:r>
              <a:rPr lang="en-GB" dirty="0"/>
              <a:t>Main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575B0-9896-C046-BDE5-0A297FAE9163}"/>
              </a:ext>
            </a:extLst>
          </p:cNvPr>
          <p:cNvSpPr txBox="1"/>
          <p:nvPr/>
        </p:nvSpPr>
        <p:spPr>
          <a:xfrm>
            <a:off x="58289" y="1466462"/>
            <a:ext cx="2619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value to add to the attribute table of the output dataset for the next feature to be digitised.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F1E74-B323-E44E-9068-8B9E509F50ED}"/>
              </a:ext>
            </a:extLst>
          </p:cNvPr>
          <p:cNvSpPr txBox="1"/>
          <p:nvPr/>
        </p:nvSpPr>
        <p:spPr>
          <a:xfrm>
            <a:off x="123756" y="3172305"/>
            <a:ext cx="26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an optional buffer to each feature of a specified distance.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F146A-9F45-DB40-9009-92568AAC66E8}"/>
              </a:ext>
            </a:extLst>
          </p:cNvPr>
          <p:cNvSpPr txBox="1"/>
          <p:nvPr/>
        </p:nvSpPr>
        <p:spPr>
          <a:xfrm>
            <a:off x="228753" y="4613634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 the previous feature.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48B4-F9B7-0F49-B4E7-15E0C503E4DD}"/>
              </a:ext>
            </a:extLst>
          </p:cNvPr>
          <p:cNvSpPr txBox="1"/>
          <p:nvPr/>
        </p:nvSpPr>
        <p:spPr>
          <a:xfrm>
            <a:off x="9210845" y="2759604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Start the region growing plugin.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85CB4-252D-F44E-885D-2EFB880D7352}"/>
              </a:ext>
            </a:extLst>
          </p:cNvPr>
          <p:cNvSpPr txBox="1"/>
          <p:nvPr/>
        </p:nvSpPr>
        <p:spPr>
          <a:xfrm>
            <a:off x="8930693" y="1664612"/>
            <a:ext cx="26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the final dataset and close plugin.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77572-A71B-3841-85D3-C609F7F409F1}"/>
              </a:ext>
            </a:extLst>
          </p:cNvPr>
          <p:cNvCxnSpPr>
            <a:cxnSpLocks/>
          </p:cNvCxnSpPr>
          <p:nvPr/>
        </p:nvCxnSpPr>
        <p:spPr>
          <a:xfrm>
            <a:off x="2265935" y="2463244"/>
            <a:ext cx="2128130" cy="1993532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61F1A-C149-8548-A9F7-951B4F8C6536}"/>
              </a:ext>
            </a:extLst>
          </p:cNvPr>
          <p:cNvCxnSpPr>
            <a:cxnSpLocks/>
          </p:cNvCxnSpPr>
          <p:nvPr/>
        </p:nvCxnSpPr>
        <p:spPr>
          <a:xfrm>
            <a:off x="2265935" y="3657484"/>
            <a:ext cx="2075632" cy="1188646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D5A838-4F00-2F47-9017-171E71D2A153}"/>
              </a:ext>
            </a:extLst>
          </p:cNvPr>
          <p:cNvCxnSpPr>
            <a:cxnSpLocks/>
          </p:cNvCxnSpPr>
          <p:nvPr/>
        </p:nvCxnSpPr>
        <p:spPr>
          <a:xfrm>
            <a:off x="2387205" y="4936799"/>
            <a:ext cx="2817207" cy="424175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DAEAD7-6542-B541-8004-D9B85B4F289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83357" y="3082770"/>
            <a:ext cx="3227488" cy="2304239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EDDFA5-725A-3243-BBA7-DF18F178783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85791" y="1987778"/>
            <a:ext cx="3344902" cy="3399231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467C54-133E-9247-8A8F-1A113F9A0742}"/>
              </a:ext>
            </a:extLst>
          </p:cNvPr>
          <p:cNvSpPr txBox="1"/>
          <p:nvPr/>
        </p:nvSpPr>
        <p:spPr>
          <a:xfrm>
            <a:off x="9343614" y="3900727"/>
            <a:ext cx="17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Reactivate Point and Click Tool.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7B9D5A-284F-414B-B214-3311BB587D0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378750" y="4223893"/>
            <a:ext cx="2964864" cy="1245404"/>
          </a:xfrm>
          <a:prstGeom prst="straightConnector1">
            <a:avLst/>
          </a:prstGeom>
          <a:ln w="3492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F7288D-8F9F-C842-A53B-B0577A70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214" y="5336316"/>
            <a:ext cx="287924" cy="2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737D-0778-E24A-AFC6-3C18B8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Navigation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743D-8BF1-3A48-BE11-496DBE07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Map can be navigated using the keyboard arrow keys and the zoom level changed by using the mouse scroll wheel.</a:t>
            </a:r>
          </a:p>
          <a:p>
            <a:endParaRPr lang="en-GB" dirty="0"/>
          </a:p>
          <a:p>
            <a:r>
              <a:rPr lang="en-GB" dirty="0"/>
              <a:t>If you use the QGIS navigation tools in the toolbar you will deactivate the plugin map clicking tool, this can be reactivated by clicking the “Reactivate Point Click Tool” </a:t>
            </a:r>
          </a:p>
        </p:txBody>
      </p:sp>
      <p:pic>
        <p:nvPicPr>
          <p:cNvPr id="13" name="Picture 12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E97C89A3-B8B4-0643-876D-C6F253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156FE-0235-5744-8F55-DA47021C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21" y="4596563"/>
            <a:ext cx="50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54EC9432-7738-0744-8696-C3C4651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8C1B6-B60C-114B-AD14-70EA64C3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43" y="312265"/>
            <a:ext cx="6316362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D15F-461B-8A4B-B0BD-C4A56C00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43" y="1850410"/>
            <a:ext cx="7184324" cy="4535418"/>
          </a:xfrm>
        </p:spPr>
        <p:txBody>
          <a:bodyPr>
            <a:normAutofit/>
          </a:bodyPr>
          <a:lstStyle/>
          <a:p>
            <a:r>
              <a:rPr lang="en-GB" sz="2400" dirty="0"/>
              <a:t>RGB drone imagery is transformed into an LAB colour space, but still displayed to the user as RGB </a:t>
            </a:r>
          </a:p>
          <a:p>
            <a:r>
              <a:rPr lang="en-GB" sz="2400" dirty="0"/>
              <a:t>An LAB colour space allows for each pixel to be represented in an XYZ coordinate system.</a:t>
            </a:r>
          </a:p>
          <a:p>
            <a:r>
              <a:rPr lang="en-GB" sz="2400" dirty="0"/>
              <a:t>The LAB colour space is different to RGB as pixels values are a component of:</a:t>
            </a:r>
          </a:p>
          <a:p>
            <a:pPr lvl="1"/>
            <a:r>
              <a:rPr lang="en-GB" sz="2000" dirty="0"/>
              <a:t>L = Lightness between  0 - 100</a:t>
            </a:r>
          </a:p>
          <a:p>
            <a:pPr lvl="1"/>
            <a:r>
              <a:rPr lang="en-GB" sz="2000" dirty="0"/>
              <a:t>A = Position on a Green – Red Spectrum</a:t>
            </a:r>
          </a:p>
          <a:p>
            <a:pPr lvl="1"/>
            <a:r>
              <a:rPr lang="en-GB" sz="2000" dirty="0"/>
              <a:t>B = Position on a Yellow – Blue Spectrum 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D8CF-962E-5149-8DD4-95AC5040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3036" y="0"/>
            <a:ext cx="4698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1311F9C3-30F7-724B-AACE-5F52029F3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5614C-B899-9645-9660-2E003BFD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21" y="207907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Principle Of Operation for Drone Imagery – LAB Colour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BCEFE-880B-1148-8022-A7F1DE74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0" y="1781350"/>
            <a:ext cx="4754499" cy="2353327"/>
          </a:xfrm>
        </p:spPr>
        <p:txBody>
          <a:bodyPr>
            <a:normAutofit/>
          </a:bodyPr>
          <a:lstStyle/>
          <a:p>
            <a:r>
              <a:rPr lang="en-GB" sz="2400" dirty="0"/>
              <a:t>When a user clicks the map a subset of the LAB image is formed.</a:t>
            </a:r>
          </a:p>
          <a:p>
            <a:r>
              <a:rPr lang="en-GB" sz="2400" dirty="0"/>
              <a:t>The size of the window is defined by the user. </a:t>
            </a:r>
          </a:p>
          <a:p>
            <a:r>
              <a:rPr lang="en-GB" sz="2400" dirty="0"/>
              <a:t>In this window is where like pixels will be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84F8-F7D0-F046-AB6D-7C080A05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340" y="1441334"/>
            <a:ext cx="6582739" cy="4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/>
          <a:lstStyle/>
          <a:p>
            <a:r>
              <a:rPr lang="en-GB" dirty="0"/>
              <a:t>Principle Of Operation Drone Imagery – LAB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636176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All pixels within the neighbourhood window are then plotted into an LAB feature space.</a:t>
            </a:r>
          </a:p>
          <a:p>
            <a:r>
              <a:rPr lang="en-GB" sz="2400" dirty="0"/>
              <a:t>The LAB values of the pixel clicked by the user is also plotted.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6316A0-20A6-E549-93B0-E842DE163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53" t="10327" r="9460" b="7837"/>
          <a:stretch/>
        </p:blipFill>
        <p:spPr>
          <a:xfrm>
            <a:off x="7068065" y="1387701"/>
            <a:ext cx="4707924" cy="35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, bag&#10;&#10;Description automatically generated">
            <a:extLst>
              <a:ext uri="{FF2B5EF4-FFF2-40B4-BE49-F238E27FC236}">
                <a16:creationId xmlns:a16="http://schemas.microsoft.com/office/drawing/2014/main" id="{0CFE7B12-42C6-A545-ACC3-D81BB3E04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" y="5272915"/>
            <a:ext cx="12188687" cy="1580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54FB1-3D48-B54D-AAD9-AB7A257D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Operation Radar and Multispectral Imagery – Pixel Value Feature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6BCB-BEC1-9645-AF45-476559BC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778137"/>
            <a:ext cx="622986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For radar and multispectral data the pixel values are already expressed as floating point numbers which can be expressed in an XYZ feature space.</a:t>
            </a:r>
          </a:p>
          <a:p>
            <a:r>
              <a:rPr lang="en-GB" sz="2400" dirty="0"/>
              <a:t>These pixel values do not need to be transformed into a different colour space. </a:t>
            </a:r>
          </a:p>
          <a:p>
            <a:r>
              <a:rPr lang="en-GB" sz="2400" dirty="0"/>
              <a:t>The Euclidean distance between each pixel in the feature space and the pixel clicked by the user is calculated.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0C6BCD2-BE37-0244-8C40-4B4EB340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0" t="11576" r="9529" b="10069"/>
          <a:stretch/>
        </p:blipFill>
        <p:spPr>
          <a:xfrm>
            <a:off x="6815557" y="1336880"/>
            <a:ext cx="4935718" cy="38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860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Region Growing Plugin</vt:lpstr>
      <vt:lpstr>Purpose</vt:lpstr>
      <vt:lpstr>Main User Interface</vt:lpstr>
      <vt:lpstr>Main User Interface</vt:lpstr>
      <vt:lpstr>Map Navigation </vt:lpstr>
      <vt:lpstr>Principle Of Operation for Drone Imagery – LAB Colour Transformation</vt:lpstr>
      <vt:lpstr>Principle Of Operation for Drone Imagery – LAB Colour Transformation</vt:lpstr>
      <vt:lpstr>Principle Of Operation Drone Imagery – LAB Feature Space</vt:lpstr>
      <vt:lpstr>Principle Of Operation Radar and Multispectral Imagery – Pixel Value Feature Space</vt:lpstr>
      <vt:lpstr>Principle Of Operation – Colour Distance</vt:lpstr>
      <vt:lpstr>Principle Of Operation – Spatial Weighting</vt:lpstr>
      <vt:lpstr>Principle Of Operation – Colour Distance Thresholding</vt:lpstr>
      <vt:lpstr>Principle Of Operation – Colour Distance Thresholding</vt:lpstr>
      <vt:lpstr>Principle Of Operation – Vector Dataset Intersection</vt:lpstr>
      <vt:lpstr>Identified Pixels in the LAB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Region Growing Plugin</dc:title>
  <dc:creator>Gregory Oakes [gro3]</dc:creator>
  <cp:lastModifiedBy>Greg Oakes [gro5]</cp:lastModifiedBy>
  <cp:revision>28</cp:revision>
  <dcterms:created xsi:type="dcterms:W3CDTF">2020-11-12T10:39:57Z</dcterms:created>
  <dcterms:modified xsi:type="dcterms:W3CDTF">2020-12-11T11:29:17Z</dcterms:modified>
</cp:coreProperties>
</file>